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Lexend"/>
      <p:regular r:id="rId39"/>
      <p:bold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exend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Lexend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c49e4414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c49e4414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1c49e44141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1c49e44141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c49e44141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c49e44141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1c49e44141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1c49e44141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1c49e44141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1c49e44141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1c49e44141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1c49e44141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1c49e44141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1c49e44141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1c49e44141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1c49e44141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1c49e44141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1c49e44141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1c49e44141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1c49e44141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1c49e44141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1c49e44141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c49e4414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1c49e4414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1c49e44141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1c49e44141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1c49e44141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1c49e44141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1c49e44141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1c49e44141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1c49e44141_0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1c49e44141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1c49e4414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1c49e4414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1c49e44141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1c49e44141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1c49e44141_1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1c49e44141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1c49e44141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1c49e44141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1c49e44141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1c49e44141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1c49e44141_1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1c49e44141_1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c49e4414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1c49e4414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1c49e44141_1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1c49e44141_1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1c49e44141_1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1c49e44141_1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1c49e44141_1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1c49e44141_1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1c610a87a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1c610a87a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1c49e44141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1c49e44141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1c49e44141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1c49e44141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1c49e44141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1c49e44141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c49e44141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1c49e44141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1c49e44141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1c49e44141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1c49e44141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1c49e44141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gif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">
  <p:cSld name="TITLE_3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43200" y="583225"/>
            <a:ext cx="3146400" cy="1091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exend"/>
                <a:ea typeface="Lexend"/>
                <a:cs typeface="Lexend"/>
                <a:sym typeface="Lexend"/>
              </a:rPr>
              <a:t>Prof. Alessandro Carrega</a:t>
            </a:r>
            <a:endParaRPr sz="19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Lexend"/>
                <a:ea typeface="Lexend"/>
                <a:cs typeface="Lexend"/>
                <a:sym typeface="Lexend"/>
              </a:rPr>
              <a:t>alessandro.carrega@unige.it</a:t>
            </a:r>
            <a:endParaRPr i="1" sz="1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1007175" y="1750825"/>
            <a:ext cx="1131900" cy="5289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"/>
                <a:ea typeface="Lexend"/>
                <a:cs typeface="Lexend"/>
                <a:sym typeface="Lexend"/>
              </a:rPr>
              <a:t>Lesson</a:t>
            </a:r>
            <a:r>
              <a:rPr lang="en">
                <a:latin typeface="Lexend"/>
                <a:ea typeface="Lexend"/>
                <a:cs typeface="Lexend"/>
                <a:sym typeface="Lexend"/>
              </a:rPr>
              <a:t> 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789600" y="4011500"/>
            <a:ext cx="5033100" cy="7071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Ph.D. Course in Cyber Security for Cloud Computing</a:t>
            </a:r>
            <a:endParaRPr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from zero to hero</a:t>
            </a:r>
            <a:endParaRPr i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2216400" y="1747475"/>
            <a:ext cx="4711200" cy="2186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1586725" y="1750825"/>
            <a:ext cx="530400" cy="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/>
          <p:nvPr/>
        </p:nvSpPr>
        <p:spPr>
          <a:xfrm>
            <a:off x="5674950" y="202125"/>
            <a:ext cx="2377500" cy="528900"/>
          </a:xfrm>
          <a:prstGeom prst="rect">
            <a:avLst/>
          </a:prstGeom>
          <a:solidFill>
            <a:srgbClr val="51BD85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exend"/>
                <a:ea typeface="Lexend"/>
                <a:cs typeface="Lexend"/>
                <a:sym typeface="Lexend"/>
              </a:rPr>
              <a:t>14</a:t>
            </a:r>
            <a:r>
              <a:rPr baseline="30000" lang="en" sz="2000">
                <a:latin typeface="Lexend"/>
                <a:ea typeface="Lexend"/>
                <a:cs typeface="Lexend"/>
                <a:sym typeface="Lexend"/>
              </a:rPr>
              <a:t>th</a:t>
            </a:r>
            <a:r>
              <a:rPr lang="en" sz="2000">
                <a:latin typeface="Lexend"/>
                <a:ea typeface="Lexend"/>
                <a:cs typeface="Lexend"/>
                <a:sym typeface="Lexend"/>
              </a:rPr>
              <a:t> January 2025</a:t>
            </a:r>
            <a:endParaRPr sz="20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3item 3sub">
  <p:cSld name="CUSTOM_13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1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4item 4sub">
  <p:cSld name="CUSTOM_13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8" name="Google Shape;68;p12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" name="Google Shape;69;p12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73" name="Google Shape;73;p12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75" name="Google Shape;75;p12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6item 6sub">
  <p:cSld name="CUSTOM_13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idx="1" type="body"/>
          </p:nvPr>
        </p:nvSpPr>
        <p:spPr>
          <a:xfrm>
            <a:off x="365750" y="1371600"/>
            <a:ext cx="4114800" cy="822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5" type="body"/>
          </p:nvPr>
        </p:nvSpPr>
        <p:spPr>
          <a:xfrm>
            <a:off x="398305" y="2743200"/>
            <a:ext cx="4114800" cy="914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6" type="subTitle"/>
          </p:nvPr>
        </p:nvSpPr>
        <p:spPr>
          <a:xfrm>
            <a:off x="3657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83" name="Google Shape;83;p1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85" name="Google Shape;85;p13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9" type="body"/>
          </p:nvPr>
        </p:nvSpPr>
        <p:spPr>
          <a:xfrm>
            <a:off x="398305" y="4114800"/>
            <a:ext cx="4049700" cy="9144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3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88" name="Google Shape;88;p13"/>
          <p:cNvSpPr txBox="1"/>
          <p:nvPr>
            <p:ph idx="14" type="subTitle"/>
          </p:nvPr>
        </p:nvSpPr>
        <p:spPr>
          <a:xfrm>
            <a:off x="4663455" y="3749155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89" name="Google Shape;89;p13"/>
          <p:cNvSpPr txBox="1"/>
          <p:nvPr>
            <p:ph idx="15" type="body"/>
          </p:nvPr>
        </p:nvSpPr>
        <p:spPr>
          <a:xfrm>
            <a:off x="4663440" y="4114800"/>
            <a:ext cx="4114800" cy="914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5item 5sub">
  <p:cSld name="CUSTOM_13_1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97" name="Google Shape;97;p1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14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99" name="Google Shape;99;p14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sqr">
  <p:cSld name="CUSTOM_15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>
            <a:off x="3011750" y="1122150"/>
            <a:ext cx="3657600" cy="36576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4" name="Google Shape;104;p1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rect">
  <p:cSld name="CUSTOM_15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/>
          <p:nvPr/>
        </p:nvSpPr>
        <p:spPr>
          <a:xfrm>
            <a:off x="935550" y="1111474"/>
            <a:ext cx="7315200" cy="36576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7" name="Google Shape;107;p1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a">
  <p:cSld name="CUSTOM_15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/>
          <p:nvPr/>
        </p:nvSpPr>
        <p:spPr>
          <a:xfrm>
            <a:off x="935550" y="1111474"/>
            <a:ext cx="7315200" cy="36576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>
                <a:latin typeface="Lexend"/>
                <a:ea typeface="Lexend"/>
                <a:cs typeface="Lexend"/>
                <a:sym typeface="Lexend"/>
              </a:rPr>
              <a:t> Q/A</a:t>
            </a:r>
            <a:endParaRPr sz="150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End of Lesson</a:t>
            </a:r>
            <a:endParaRPr b="1"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a woman with her mouth open and the words &quot; i have questions &quot; above her (Provided by Tenor)" id="111" name="Google Shape;11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30838" y="1190338"/>
            <a:ext cx="2219325" cy="22193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2item">
  <p:cSld name="TITLE_3_1_1_1_1_1_1_1_1_1_1_2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" type="body"/>
          </p:nvPr>
        </p:nvSpPr>
        <p:spPr>
          <a:xfrm>
            <a:off x="274325" y="1208200"/>
            <a:ext cx="6812400" cy="14631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2" type="body"/>
          </p:nvPr>
        </p:nvSpPr>
        <p:spPr>
          <a:xfrm>
            <a:off x="1574875" y="3036450"/>
            <a:ext cx="6858000" cy="14631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1item">
  <p:cSld name="TITLE_3_1_1_1_1_1_1_1_1_1_1_2_1_4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idx="1" type="body"/>
          </p:nvPr>
        </p:nvSpPr>
        <p:spPr>
          <a:xfrm>
            <a:off x="274325" y="1208200"/>
            <a:ext cx="6858000" cy="3200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3item">
  <p:cSld name="TITLE_3_1_1_1_1_1_1_1_1_1_1_2_1_3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idx="1" type="body"/>
          </p:nvPr>
        </p:nvSpPr>
        <p:spPr>
          <a:xfrm>
            <a:off x="274320" y="1188720"/>
            <a:ext cx="6812400" cy="1097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1188720" y="2468880"/>
            <a:ext cx="6858000" cy="1097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3" type="body"/>
          </p:nvPr>
        </p:nvSpPr>
        <p:spPr>
          <a:xfrm>
            <a:off x="2103120" y="3749040"/>
            <a:ext cx="6858000" cy="1097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2item 2sub">
  <p:cSld name="TITLE_3_1_1_1_1_1_1_1_1_1_1_2_1_2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6item">
  <p:cSld name="TITLE_3_1_1_1_1_1_1_1_1_1_1_2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idx="1" type="body"/>
          </p:nvPr>
        </p:nvSpPr>
        <p:spPr>
          <a:xfrm>
            <a:off x="914400" y="2011680"/>
            <a:ext cx="3931800" cy="4572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274320" y="1371588"/>
            <a:ext cx="3931800" cy="457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3" type="body"/>
          </p:nvPr>
        </p:nvSpPr>
        <p:spPr>
          <a:xfrm>
            <a:off x="2194560" y="3291840"/>
            <a:ext cx="3931800" cy="4572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4" type="body"/>
          </p:nvPr>
        </p:nvSpPr>
        <p:spPr>
          <a:xfrm>
            <a:off x="1554480" y="2651760"/>
            <a:ext cx="3931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5" type="body"/>
          </p:nvPr>
        </p:nvSpPr>
        <p:spPr>
          <a:xfrm>
            <a:off x="2834640" y="3931920"/>
            <a:ext cx="3931800" cy="4572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6" type="body"/>
          </p:nvPr>
        </p:nvSpPr>
        <p:spPr>
          <a:xfrm>
            <a:off x="3474720" y="4572000"/>
            <a:ext cx="3931800" cy="4572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5item">
  <p:cSld name="TITLE_3_1_1_1_1_1_1_1_1_1_1_2_1_1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idx="1" type="body"/>
          </p:nvPr>
        </p:nvSpPr>
        <p:spPr>
          <a:xfrm>
            <a:off x="1188720" y="2103120"/>
            <a:ext cx="4389000" cy="5487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2" type="body"/>
          </p:nvPr>
        </p:nvSpPr>
        <p:spPr>
          <a:xfrm>
            <a:off x="274320" y="1371588"/>
            <a:ext cx="4389000" cy="5487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3" type="body"/>
          </p:nvPr>
        </p:nvSpPr>
        <p:spPr>
          <a:xfrm>
            <a:off x="3017520" y="3566160"/>
            <a:ext cx="43890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4" type="body"/>
          </p:nvPr>
        </p:nvSpPr>
        <p:spPr>
          <a:xfrm>
            <a:off x="2103120" y="2834640"/>
            <a:ext cx="43890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5" type="body"/>
          </p:nvPr>
        </p:nvSpPr>
        <p:spPr>
          <a:xfrm>
            <a:off x="3931920" y="4297680"/>
            <a:ext cx="4389000" cy="5487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4item">
  <p:cSld name="TITLE_3_1_1_1_1_1_1_1_1_1_1_2_1_1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" type="body"/>
          </p:nvPr>
        </p:nvSpPr>
        <p:spPr>
          <a:xfrm>
            <a:off x="1188720" y="2194560"/>
            <a:ext cx="4389000" cy="6402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2" type="body"/>
          </p:nvPr>
        </p:nvSpPr>
        <p:spPr>
          <a:xfrm>
            <a:off x="274320" y="1371588"/>
            <a:ext cx="4389000" cy="64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3" type="body"/>
          </p:nvPr>
        </p:nvSpPr>
        <p:spPr>
          <a:xfrm>
            <a:off x="3017520" y="3840480"/>
            <a:ext cx="4389000" cy="6402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4" type="body"/>
          </p:nvPr>
        </p:nvSpPr>
        <p:spPr>
          <a:xfrm>
            <a:off x="2103120" y="3017520"/>
            <a:ext cx="43890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only">
  <p:cSld name="CUSTOM_4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"/>
              <a:buNone/>
              <a:defRPr sz="3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14575" y="2355900"/>
            <a:ext cx="5340900" cy="20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" name="Google Shape;8;p1"/>
          <p:cNvSpPr txBox="1"/>
          <p:nvPr/>
        </p:nvSpPr>
        <p:spPr>
          <a:xfrm>
            <a:off x="8226351" y="182880"/>
            <a:ext cx="548700" cy="548700"/>
          </a:xfrm>
          <a:prstGeom prst="rect">
            <a:avLst/>
          </a:prstGeom>
          <a:solidFill>
            <a:srgbClr val="51BD85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2200">
                <a:solidFill>
                  <a:srgbClr val="1D1D1D"/>
                </a:solidFill>
                <a:latin typeface="Lexend"/>
                <a:ea typeface="Lexend"/>
                <a:cs typeface="Lexend"/>
                <a:sym typeface="Lexend"/>
              </a:rPr>
              <a:t>‹#›</a:t>
            </a:fld>
            <a:endParaRPr b="1" sz="2200">
              <a:solidFill>
                <a:srgbClr val="1D1D1D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72">
          <p15:clr>
            <a:srgbClr val="E46962"/>
          </p15:clr>
        </p15:guide>
        <p15:guide id="2" pos="738">
          <p15:clr>
            <a:srgbClr val="E46962"/>
          </p15:clr>
        </p15:guide>
        <p15:guide id="3" pos="405">
          <p15:clr>
            <a:srgbClr val="E46962"/>
          </p15:clr>
        </p15:guide>
        <p15:guide id="4" pos="1396">
          <p15:clr>
            <a:srgbClr val="E46962"/>
          </p15:clr>
        </p15:guide>
        <p15:guide id="5" pos="1067">
          <p15:clr>
            <a:srgbClr val="E46962"/>
          </p15:clr>
        </p15:guide>
        <p15:guide id="6" pos="1725">
          <p15:clr>
            <a:srgbClr val="E46962"/>
          </p15:clr>
        </p15:guide>
        <p15:guide id="7" pos="2054">
          <p15:clr>
            <a:srgbClr val="E46962"/>
          </p15:clr>
        </p15:guide>
        <p15:guide id="8" pos="2387">
          <p15:clr>
            <a:srgbClr val="E46962"/>
          </p15:clr>
        </p15:guide>
        <p15:guide id="9" pos="2720">
          <p15:clr>
            <a:srgbClr val="E46962"/>
          </p15:clr>
        </p15:guide>
        <p15:guide id="10" pos="3049">
          <p15:clr>
            <a:srgbClr val="E46962"/>
          </p15:clr>
        </p15:guide>
        <p15:guide id="11" pos="3378">
          <p15:clr>
            <a:srgbClr val="E46962"/>
          </p15:clr>
        </p15:guide>
        <p15:guide id="12" pos="3706">
          <p15:clr>
            <a:srgbClr val="E46962"/>
          </p15:clr>
        </p15:guide>
        <p15:guide id="13" pos="4035">
          <p15:clr>
            <a:srgbClr val="E46962"/>
          </p15:clr>
        </p15:guide>
        <p15:guide id="14" pos="4364">
          <p15:clr>
            <a:srgbClr val="E46962"/>
          </p15:clr>
        </p15:guide>
        <p15:guide id="15" pos="4693">
          <p15:clr>
            <a:srgbClr val="E46962"/>
          </p15:clr>
        </p15:guide>
        <p15:guide id="16" pos="5025">
          <p15:clr>
            <a:srgbClr val="E46962"/>
          </p15:clr>
        </p15:guide>
        <p15:guide id="17" pos="5355">
          <p15:clr>
            <a:srgbClr val="E46962"/>
          </p15:clr>
        </p15:guide>
        <p15:guide id="18" pos="5688">
          <p15:clr>
            <a:srgbClr val="E46962"/>
          </p15:clr>
        </p15:guide>
        <p15:guide id="19" orient="horz" pos="72">
          <p15:clr>
            <a:srgbClr val="E46962"/>
          </p15:clr>
        </p15:guide>
        <p15:guide id="20" orient="horz" pos="417">
          <p15:clr>
            <a:srgbClr val="E46962"/>
          </p15:clr>
        </p15:guide>
        <p15:guide id="21" orient="horz" pos="415">
          <p15:clr>
            <a:srgbClr val="E46962"/>
          </p15:clr>
        </p15:guide>
        <p15:guide id="22" orient="horz" pos="761">
          <p15:clr>
            <a:srgbClr val="E46962"/>
          </p15:clr>
        </p15:guide>
        <p15:guide id="23" orient="horz" pos="1101">
          <p15:clr>
            <a:srgbClr val="E46962"/>
          </p15:clr>
        </p15:guide>
        <p15:guide id="24" orient="horz" pos="1449">
          <p15:clr>
            <a:srgbClr val="E46962"/>
          </p15:clr>
        </p15:guide>
        <p15:guide id="25" orient="horz" pos="1791">
          <p15:clr>
            <a:srgbClr val="E46962"/>
          </p15:clr>
        </p15:guide>
        <p15:guide id="26" orient="horz" pos="2134">
          <p15:clr>
            <a:srgbClr val="E46962"/>
          </p15:clr>
        </p15:guide>
        <p15:guide id="27" orient="horz" pos="2479">
          <p15:clr>
            <a:srgbClr val="E46962"/>
          </p15:clr>
        </p15:guide>
        <p15:guide id="28" orient="horz" pos="2825">
          <p15:clr>
            <a:srgbClr val="E46962"/>
          </p15:clr>
        </p15:guide>
        <p15:guide id="29" orient="horz" pos="3166">
          <p15:clr>
            <a:srgbClr val="E46962"/>
          </p15:clr>
        </p15:guide>
        <p15:guide id="30" pos="184">
          <p15:clr>
            <a:srgbClr val="E46962"/>
          </p15:clr>
        </p15:guide>
        <p15:guide id="31" orient="horz" pos="184">
          <p15:clr>
            <a:srgbClr val="E46962"/>
          </p15:clr>
        </p15:guide>
        <p15:guide id="32" pos="5576">
          <p15:clr>
            <a:srgbClr val="E46962"/>
          </p15:clr>
        </p15:guide>
        <p15:guide id="33" orient="horz" pos="1620">
          <p15:clr>
            <a:srgbClr val="E46962"/>
          </p15:clr>
        </p15:guide>
        <p15:guide id="34" orient="horz" pos="1716">
          <p15:clr>
            <a:srgbClr val="E46962"/>
          </p15:clr>
        </p15:guide>
        <p15:guide id="35" orient="horz" pos="3059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2216400" y="1747475"/>
            <a:ext cx="4711200" cy="21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959"/>
              <a:t>Introduction to</a:t>
            </a:r>
            <a:endParaRPr sz="3959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959"/>
              <a:t>Cloud Computing and Security</a:t>
            </a:r>
            <a:endParaRPr sz="3959"/>
          </a:p>
        </p:txBody>
      </p:sp>
      <p:sp>
        <p:nvSpPr>
          <p:cNvPr id="117" name="Google Shape;117;p18"/>
          <p:cNvSpPr txBox="1"/>
          <p:nvPr>
            <p:ph idx="1" type="subTitle"/>
          </p:nvPr>
        </p:nvSpPr>
        <p:spPr>
          <a:xfrm>
            <a:off x="1586725" y="1750825"/>
            <a:ext cx="530400" cy="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274325" y="1208200"/>
            <a:ext cx="68124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framework defining security responsibilities between a Cloud Service Provider (CSP) and its customers</a:t>
            </a:r>
            <a:endParaRPr sz="2400"/>
          </a:p>
        </p:txBody>
      </p:sp>
      <p:sp>
        <p:nvSpPr>
          <p:cNvPr id="182" name="Google Shape;182;p27"/>
          <p:cNvSpPr txBox="1"/>
          <p:nvPr>
            <p:ph idx="2" type="body"/>
          </p:nvPr>
        </p:nvSpPr>
        <p:spPr>
          <a:xfrm>
            <a:off x="1574875" y="3036450"/>
            <a:ext cx="68580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It's a collaborative approach where both parties play crucial roles in ensuring the security of cloud environments</a:t>
            </a:r>
            <a:endParaRPr sz="1900"/>
          </a:p>
        </p:txBody>
      </p:sp>
      <p:sp>
        <p:nvSpPr>
          <p:cNvPr id="183" name="Google Shape;183;p27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60"/>
              <a:t>The Shared Responsibility Model</a:t>
            </a:r>
            <a:endParaRPr sz="246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Securing data centers, hardware, and network infrastructure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Implementing physical access controls, environmental controls, and disaster recovery plans</a:t>
            </a:r>
            <a:endParaRPr sz="1400"/>
          </a:p>
        </p:txBody>
      </p:sp>
      <p:sp>
        <p:nvSpPr>
          <p:cNvPr id="189" name="Google Shape;189;p28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60"/>
              <a:t>Cloud Service Provider's Responsibilities </a:t>
            </a:r>
            <a:endParaRPr sz="1960"/>
          </a:p>
        </p:txBody>
      </p:sp>
      <p:sp>
        <p:nvSpPr>
          <p:cNvPr id="190" name="Google Shape;190;p28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Protecting the underlying network and infrastructure components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Implementing firewalls, intrusion detection systems, and other security measures</a:t>
            </a:r>
            <a:endParaRPr sz="1500"/>
          </a:p>
        </p:txBody>
      </p:sp>
      <p:sp>
        <p:nvSpPr>
          <p:cNvPr id="191" name="Google Shape;191;p28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Physical and Environmental Security</a:t>
            </a:r>
            <a:endParaRPr sz="1600"/>
          </a:p>
        </p:txBody>
      </p:sp>
      <p:sp>
        <p:nvSpPr>
          <p:cNvPr id="192" name="Google Shape;192;p28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Network and Infrastructure Security</a:t>
            </a:r>
            <a:endParaRPr sz="1600"/>
          </a:p>
        </p:txBody>
      </p:sp>
      <p:sp>
        <p:nvSpPr>
          <p:cNvPr id="193" name="Google Shape;193;p28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Ensuring the security of the cloud platform and underlying services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Patching, updating, and securing operating systems and applications</a:t>
            </a:r>
            <a:endParaRPr sz="1600"/>
          </a:p>
        </p:txBody>
      </p:sp>
      <p:sp>
        <p:nvSpPr>
          <p:cNvPr id="194" name="Google Shape;194;p28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System and Application Security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✖"/>
            </a:pPr>
            <a:r>
              <a:rPr lang="en" sz="1550"/>
              <a:t>Protecting sensitive data stored and processed in the cloud</a:t>
            </a:r>
            <a:endParaRPr sz="15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✖"/>
            </a:pPr>
            <a:r>
              <a:rPr lang="en" sz="1550"/>
              <a:t>Implementing encryption, access controls, and data loss prevention measures</a:t>
            </a:r>
            <a:endParaRPr sz="1550"/>
          </a:p>
        </p:txBody>
      </p:sp>
      <p:sp>
        <p:nvSpPr>
          <p:cNvPr id="200" name="Google Shape;200;p29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60"/>
              <a:t>Customer's Responsibilities</a:t>
            </a:r>
            <a:endParaRPr sz="2060"/>
          </a:p>
        </p:txBody>
      </p:sp>
      <p:sp>
        <p:nvSpPr>
          <p:cNvPr id="201" name="Google Shape;201;p29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Securing operating systems, applications, and data deployed on cloud infrastructure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Applying security patches, configuring firewalls, and implementing strong password policies</a:t>
            </a:r>
            <a:endParaRPr sz="1400"/>
          </a:p>
        </p:txBody>
      </p:sp>
      <p:sp>
        <p:nvSpPr>
          <p:cNvPr id="202" name="Google Shape;202;p29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Customer Data</a:t>
            </a:r>
            <a:endParaRPr sz="1600"/>
          </a:p>
        </p:txBody>
      </p:sp>
      <p:sp>
        <p:nvSpPr>
          <p:cNvPr id="203" name="Google Shape;203;p29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Operating Systems, Applications, and Data</a:t>
            </a:r>
            <a:endParaRPr sz="1600"/>
          </a:p>
        </p:txBody>
      </p:sp>
      <p:sp>
        <p:nvSpPr>
          <p:cNvPr id="204" name="Google Shape;204;p29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Managing user identities and access privileges to cloud resources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Implementing multi-factor authentication and role-based access control</a:t>
            </a:r>
            <a:endParaRPr sz="1500"/>
          </a:p>
        </p:txBody>
      </p:sp>
      <p:sp>
        <p:nvSpPr>
          <p:cNvPr id="205" name="Google Shape;205;p29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User Access and Identity Management</a:t>
            </a:r>
            <a:endParaRPr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Both parties collaborate on incident response planning and execution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The CSP provides incident response capabilities, while the customer is responsible for incident detection and reporting</a:t>
            </a:r>
            <a:endParaRPr sz="1400"/>
          </a:p>
        </p:txBody>
      </p:sp>
      <p:sp>
        <p:nvSpPr>
          <p:cNvPr id="211" name="Google Shape;211;p30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✖"/>
            </a:pPr>
            <a:r>
              <a:rPr lang="en" sz="1300"/>
              <a:t>Both the CSP and customer share responsibility for logging and monitoring activities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✖"/>
            </a:pPr>
            <a:r>
              <a:rPr lang="en" sz="1300"/>
              <a:t>The CSP provides logging and monitoring tools, while the customer configures and analyzes logs</a:t>
            </a:r>
            <a:endParaRPr sz="1300"/>
          </a:p>
        </p:txBody>
      </p:sp>
      <p:sp>
        <p:nvSpPr>
          <p:cNvPr id="212" name="Google Shape;212;p30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Shared Responsibilities</a:t>
            </a:r>
            <a:endParaRPr/>
          </a:p>
        </p:txBody>
      </p:sp>
      <p:sp>
        <p:nvSpPr>
          <p:cNvPr id="213" name="Google Shape;213;p30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Logging and Monitoring</a:t>
            </a:r>
            <a:endParaRPr/>
          </a:p>
        </p:txBody>
      </p:sp>
      <p:sp>
        <p:nvSpPr>
          <p:cNvPr id="214" name="Google Shape;214;p30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Incident Response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Lowest level of customer responsibility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CSP manages the entire application stack, including infrastructure, platform, and application</a:t>
            </a:r>
            <a:endParaRPr sz="1500"/>
          </a:p>
        </p:txBody>
      </p:sp>
      <p:sp>
        <p:nvSpPr>
          <p:cNvPr id="220" name="Google Shape;220;p31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✖"/>
            </a:pPr>
            <a:r>
              <a:rPr lang="en" sz="1700"/>
              <a:t>Highest level of customer responsibility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✖"/>
            </a:pPr>
            <a:r>
              <a:rPr lang="en" sz="1700"/>
              <a:t>Customers manage operating systems, applications, and data</a:t>
            </a:r>
            <a:endParaRPr sz="1700"/>
          </a:p>
        </p:txBody>
      </p:sp>
      <p:sp>
        <p:nvSpPr>
          <p:cNvPr id="221" name="Google Shape;221;p3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660"/>
              <a:t>Understanding the Shared Responsibility Model</a:t>
            </a:r>
            <a:endParaRPr sz="166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660"/>
              <a:t>Across Different Cloud Service Models</a:t>
            </a:r>
            <a:endParaRPr sz="1660"/>
          </a:p>
        </p:txBody>
      </p:sp>
      <p:sp>
        <p:nvSpPr>
          <p:cNvPr id="222" name="Google Shape;222;p31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Shared responsibility between CSP and customer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CSP manages the platform, while customers manage applications and data</a:t>
            </a:r>
            <a:endParaRPr sz="1600"/>
          </a:p>
        </p:txBody>
      </p:sp>
      <p:sp>
        <p:nvSpPr>
          <p:cNvPr id="223" name="Google Shape;223;p31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 as a Service (IaaS)</a:t>
            </a:r>
            <a:endParaRPr/>
          </a:p>
        </p:txBody>
      </p:sp>
      <p:sp>
        <p:nvSpPr>
          <p:cNvPr id="224" name="Google Shape;224;p31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Platform as a Service (PaaS)</a:t>
            </a:r>
            <a:endParaRPr/>
          </a:p>
        </p:txBody>
      </p:sp>
      <p:sp>
        <p:nvSpPr>
          <p:cNvPr id="225" name="Google Shape;225;p31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as a Service (SaaS)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2"/>
          <p:cNvSpPr txBox="1"/>
          <p:nvPr>
            <p:ph idx="2" type="body"/>
          </p:nvPr>
        </p:nvSpPr>
        <p:spPr>
          <a:xfrm>
            <a:off x="1188720" y="246888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By understanding the roles and responsibilities of both the CSP and customer, organizations can effectively mitigate risks and protect their data and applications</a:t>
            </a:r>
            <a:endParaRPr sz="1900"/>
          </a:p>
        </p:txBody>
      </p:sp>
      <p:sp>
        <p:nvSpPr>
          <p:cNvPr id="231" name="Google Shape;231;p32"/>
          <p:cNvSpPr txBox="1"/>
          <p:nvPr>
            <p:ph idx="1" type="body"/>
          </p:nvPr>
        </p:nvSpPr>
        <p:spPr>
          <a:xfrm>
            <a:off x="274320" y="1188720"/>
            <a:ext cx="68124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The Shared Responsibility Model is essential for ensuring the security of cloud environments</a:t>
            </a:r>
            <a:endParaRPr sz="2200"/>
          </a:p>
        </p:txBody>
      </p:sp>
      <p:sp>
        <p:nvSpPr>
          <p:cNvPr id="232" name="Google Shape;232;p32"/>
          <p:cNvSpPr txBox="1"/>
          <p:nvPr>
            <p:ph idx="3" type="body"/>
          </p:nvPr>
        </p:nvSpPr>
        <p:spPr>
          <a:xfrm>
            <a:off x="2103120" y="374904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Collaboration and communication between the CSP and customer are key to successful implementation of the Shared Responsibility Model</a:t>
            </a:r>
            <a:endParaRPr sz="1800"/>
          </a:p>
        </p:txBody>
      </p:sp>
      <p:sp>
        <p:nvSpPr>
          <p:cNvPr id="233" name="Google Shape;233;p32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Remarks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33445"/>
              <a:buNone/>
            </a:pPr>
            <a:r>
              <a:rPr lang="en" sz="2960"/>
              <a:t>Benefits of Cloud Computing</a:t>
            </a:r>
            <a:endParaRPr sz="2960"/>
          </a:p>
        </p:txBody>
      </p:sp>
      <p:sp>
        <p:nvSpPr>
          <p:cNvPr id="239" name="Google Shape;239;p33"/>
          <p:cNvSpPr txBox="1"/>
          <p:nvPr>
            <p:ph idx="1" type="body"/>
          </p:nvPr>
        </p:nvSpPr>
        <p:spPr>
          <a:xfrm>
            <a:off x="1188720" y="210312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accent1"/>
                </a:highlight>
              </a:rPr>
              <a:t>Leverage cloud provider</a:t>
            </a:r>
            <a:r>
              <a:rPr lang="en"/>
              <a:t> security tools: utilize the security tools and services provided by your CSP</a:t>
            </a:r>
            <a:endParaRPr/>
          </a:p>
        </p:txBody>
      </p:sp>
      <p:sp>
        <p:nvSpPr>
          <p:cNvPr id="240" name="Google Shape;240;p33"/>
          <p:cNvSpPr txBox="1"/>
          <p:nvPr>
            <p:ph idx="4" type="body"/>
          </p:nvPr>
        </p:nvSpPr>
        <p:spPr>
          <a:xfrm>
            <a:off x="2103120" y="283464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Regularly review and update security policies and procedures</a:t>
            </a:r>
            <a:endParaRPr sz="1100"/>
          </a:p>
        </p:txBody>
      </p:sp>
      <p:sp>
        <p:nvSpPr>
          <p:cNvPr id="241" name="Google Shape;241;p33"/>
          <p:cNvSpPr txBox="1"/>
          <p:nvPr>
            <p:ph idx="5" type="body"/>
          </p:nvPr>
        </p:nvSpPr>
        <p:spPr>
          <a:xfrm>
            <a:off x="3931920" y="429768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Train employees on security awareness and best practices</a:t>
            </a:r>
            <a:endParaRPr sz="1100"/>
          </a:p>
        </p:txBody>
      </p:sp>
      <p:sp>
        <p:nvSpPr>
          <p:cNvPr id="242" name="Google Shape;242;p33"/>
          <p:cNvSpPr txBox="1"/>
          <p:nvPr>
            <p:ph idx="2" type="body"/>
          </p:nvPr>
        </p:nvSpPr>
        <p:spPr>
          <a:xfrm>
            <a:off x="274320" y="1371588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accent1"/>
                </a:highlight>
              </a:rPr>
              <a:t>Stay informed</a:t>
            </a:r>
            <a:r>
              <a:rPr lang="en"/>
              <a:t> keep up-to-date with the latest security best practices and threats</a:t>
            </a:r>
            <a:endParaRPr/>
          </a:p>
        </p:txBody>
      </p:sp>
      <p:sp>
        <p:nvSpPr>
          <p:cNvPr id="243" name="Google Shape;243;p33"/>
          <p:cNvSpPr txBox="1"/>
          <p:nvPr>
            <p:ph idx="3" type="body"/>
          </p:nvPr>
        </p:nvSpPr>
        <p:spPr>
          <a:xfrm>
            <a:off x="3017520" y="356616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Conduct security audits and penetration testing</a:t>
            </a:r>
            <a:endParaRPr sz="13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/>
          <p:nvPr>
            <p:ph idx="1" type="body"/>
          </p:nvPr>
        </p:nvSpPr>
        <p:spPr>
          <a:xfrm>
            <a:off x="274325" y="1208200"/>
            <a:ext cx="68580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highlight>
                  <a:schemeClr val="accent1"/>
                </a:highlight>
              </a:rPr>
              <a:t>The Security Dilemma</a:t>
            </a:r>
            <a:r>
              <a:rPr lang="en" sz="3700"/>
              <a:t> while the cloud offers immense advantages, it also introduces new security challenges</a:t>
            </a:r>
            <a:endParaRPr sz="3700"/>
          </a:p>
        </p:txBody>
      </p:sp>
      <p:sp>
        <p:nvSpPr>
          <p:cNvPr id="249" name="Google Shape;249;p3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Security Challenges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5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i="1" lang="en">
                <a:highlight>
                  <a:schemeClr val="accent1"/>
                </a:highlight>
              </a:rPr>
              <a:t>Implement strong access controls</a:t>
            </a:r>
            <a:r>
              <a:rPr lang="en"/>
              <a:t> multi-factor authentication, role-based access control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Regular security audits and vulnerability assessments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i="1" lang="en">
                <a:highlight>
                  <a:schemeClr val="accent1"/>
                </a:highlight>
              </a:rPr>
              <a:t>Data encryption</a:t>
            </a:r>
            <a:r>
              <a:rPr lang="en"/>
              <a:t> protect data at rest and in transit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i="1" lang="en">
                <a:highlight>
                  <a:schemeClr val="accent1"/>
                </a:highlight>
              </a:rPr>
              <a:t>Incident response planning</a:t>
            </a:r>
            <a:r>
              <a:rPr lang="en"/>
              <a:t> develop a robust plan to respond to data breaches</a:t>
            </a:r>
            <a:endParaRPr/>
          </a:p>
        </p:txBody>
      </p:sp>
      <p:sp>
        <p:nvSpPr>
          <p:cNvPr id="255" name="Google Shape;255;p3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33445"/>
              <a:buNone/>
            </a:pPr>
            <a:r>
              <a:rPr lang="en" sz="2960"/>
              <a:t>Challenge 1 – Data Breaches</a:t>
            </a:r>
            <a:endParaRPr sz="2960"/>
          </a:p>
        </p:txBody>
      </p:sp>
      <p:sp>
        <p:nvSpPr>
          <p:cNvPr id="256" name="Google Shape;256;p35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I</a:t>
            </a:r>
            <a:r>
              <a:rPr lang="en" sz="2700"/>
              <a:t>ncreasing frequency and sophistication of data breaches</a:t>
            </a:r>
            <a:endParaRPr sz="2700"/>
          </a:p>
        </p:txBody>
      </p:sp>
      <p:sp>
        <p:nvSpPr>
          <p:cNvPr id="257" name="Google Shape;257;p35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✖"/>
            </a:pPr>
            <a:r>
              <a:rPr lang="en" sz="1250">
                <a:highlight>
                  <a:schemeClr val="accent1"/>
                </a:highlight>
              </a:rPr>
              <a:t>Misconfigurations</a:t>
            </a:r>
            <a:r>
              <a:rPr lang="en" sz="1250"/>
              <a:t> accidental exposure of sensitive data due to incorrect settings</a:t>
            </a:r>
            <a:endParaRPr sz="1250"/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✖"/>
            </a:pPr>
            <a:r>
              <a:rPr lang="en" sz="1250">
                <a:highlight>
                  <a:schemeClr val="accent1"/>
                </a:highlight>
              </a:rPr>
              <a:t>Weak Access Controls</a:t>
            </a:r>
            <a:r>
              <a:rPr lang="en" sz="1250"/>
              <a:t>: inadequate authentication and authorization mechanisms</a:t>
            </a:r>
            <a:endParaRPr sz="1250"/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✖"/>
            </a:pPr>
            <a:r>
              <a:rPr i="1" lang="en" sz="1250">
                <a:highlight>
                  <a:schemeClr val="accent1"/>
                </a:highlight>
              </a:rPr>
              <a:t>Insecure APIs</a:t>
            </a:r>
            <a:r>
              <a:rPr lang="en" sz="1250"/>
              <a:t> exploitable vulnerabilities in APIs</a:t>
            </a:r>
            <a:endParaRPr sz="1250"/>
          </a:p>
        </p:txBody>
      </p:sp>
      <p:sp>
        <p:nvSpPr>
          <p:cNvPr id="258" name="Google Shape;258;p35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Threat Landscape</a:t>
            </a:r>
            <a:endParaRPr sz="1900"/>
          </a:p>
        </p:txBody>
      </p:sp>
      <p:sp>
        <p:nvSpPr>
          <p:cNvPr id="259" name="Google Shape;259;p35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Cloud-Specific Vulnerabilities</a:t>
            </a:r>
            <a:endParaRPr sz="1800"/>
          </a:p>
        </p:txBody>
      </p:sp>
      <p:sp>
        <p:nvSpPr>
          <p:cNvPr id="260" name="Google Shape;260;p35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Mitigation Strategies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>
                <a:highlight>
                  <a:schemeClr val="accent1"/>
                </a:highlight>
              </a:rPr>
              <a:t>Weak password policies</a:t>
            </a:r>
            <a:r>
              <a:rPr lang="en" sz="1100"/>
              <a:t> easily guessable passwords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>
                <a:highlight>
                  <a:schemeClr val="accent1"/>
                </a:highlight>
              </a:rPr>
              <a:t>Phishing attacks</a:t>
            </a:r>
            <a:r>
              <a:rPr lang="en" sz="1100"/>
              <a:t> tricking users into revealing credentials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>
                <a:highlight>
                  <a:schemeClr val="accent1"/>
                </a:highlight>
              </a:rPr>
              <a:t>Social engineering</a:t>
            </a:r>
            <a:r>
              <a:rPr lang="en" sz="1100"/>
              <a:t> manipulating users to gain unauthorized access</a:t>
            </a:r>
            <a:endParaRPr sz="1100"/>
          </a:p>
        </p:txBody>
      </p:sp>
      <p:sp>
        <p:nvSpPr>
          <p:cNvPr id="266" name="Google Shape;266;p3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464"/>
              <a:t>Challenge 2 – Unauthorized Access</a:t>
            </a:r>
            <a:endParaRPr sz="2464"/>
          </a:p>
        </p:txBody>
      </p:sp>
      <p:sp>
        <p:nvSpPr>
          <p:cNvPr id="267" name="Google Shape;267;p36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Employees with malicious intent can compromise sensitive data</a:t>
            </a:r>
            <a:endParaRPr sz="2100"/>
          </a:p>
        </p:txBody>
      </p:sp>
      <p:sp>
        <p:nvSpPr>
          <p:cNvPr id="268" name="Google Shape;268;p36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/>
              <a:t>Hackers and cybercriminals constantly seek vulnerabilities</a:t>
            </a:r>
            <a:endParaRPr sz="2150"/>
          </a:p>
        </p:txBody>
      </p:sp>
      <p:sp>
        <p:nvSpPr>
          <p:cNvPr id="269" name="Google Shape;269;p36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Insider Threats</a:t>
            </a:r>
            <a:endParaRPr sz="1900"/>
          </a:p>
        </p:txBody>
      </p:sp>
      <p:sp>
        <p:nvSpPr>
          <p:cNvPr id="270" name="Google Shape;270;p36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External Threats</a:t>
            </a:r>
            <a:endParaRPr sz="1800"/>
          </a:p>
        </p:txBody>
      </p:sp>
      <p:sp>
        <p:nvSpPr>
          <p:cNvPr id="271" name="Google Shape;271;p36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Cloud-Specific Risks</a:t>
            </a:r>
            <a:endParaRPr/>
          </a:p>
        </p:txBody>
      </p:sp>
      <p:sp>
        <p:nvSpPr>
          <p:cNvPr id="272" name="Google Shape;272;p36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Mitigation Strategies</a:t>
            </a:r>
            <a:endParaRPr/>
          </a:p>
        </p:txBody>
      </p:sp>
      <p:sp>
        <p:nvSpPr>
          <p:cNvPr id="273" name="Google Shape;273;p36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✖"/>
            </a:pPr>
            <a:r>
              <a:rPr lang="en" sz="900">
                <a:highlight>
                  <a:schemeClr val="accent1"/>
                </a:highlight>
              </a:rPr>
              <a:t>Employee awareness training</a:t>
            </a:r>
            <a:r>
              <a:rPr lang="en" sz="900"/>
              <a:t> educate employees about security best practices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✖"/>
            </a:pPr>
            <a:r>
              <a:rPr lang="en" sz="900">
                <a:highlight>
                  <a:schemeClr val="accent1"/>
                </a:highlight>
              </a:rPr>
              <a:t>Strong password policies</a:t>
            </a:r>
            <a:r>
              <a:rPr lang="en" sz="900"/>
              <a:t> enforce complex password requirements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✖"/>
            </a:pPr>
            <a:r>
              <a:rPr lang="en" sz="900">
                <a:highlight>
                  <a:schemeClr val="accent1"/>
                </a:highlight>
              </a:rPr>
              <a:t>Intrusion detection and prevention systems</a:t>
            </a:r>
            <a:r>
              <a:rPr lang="en" sz="900"/>
              <a:t> monitor network traffic for suspicious activity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✖"/>
            </a:pPr>
            <a:r>
              <a:rPr lang="en" sz="900"/>
              <a:t>Regular security audits and penetration testing</a:t>
            </a:r>
            <a:endParaRPr sz="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274325" y="1208200"/>
            <a:ext cx="68124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Cloud computing is the on-demand delivery of IT resources over the Internet with a pay-as-you-go pricing model</a:t>
            </a:r>
            <a:endParaRPr sz="2400"/>
          </a:p>
        </p:txBody>
      </p:sp>
      <p:sp>
        <p:nvSpPr>
          <p:cNvPr id="123" name="Google Shape;123;p19"/>
          <p:cNvSpPr txBox="1"/>
          <p:nvPr>
            <p:ph idx="2" type="body"/>
          </p:nvPr>
        </p:nvSpPr>
        <p:spPr>
          <a:xfrm>
            <a:off x="1574875" y="3036450"/>
            <a:ext cx="68580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Instead of buying, owning, and maintaining physical data centers and servers, you can access technology services such as computing power, storage, and databases on an as-needed basis from a cloud provider</a:t>
            </a:r>
            <a:endParaRPr sz="1900"/>
          </a:p>
        </p:txBody>
      </p:sp>
      <p:sp>
        <p:nvSpPr>
          <p:cNvPr id="124" name="Google Shape;124;p19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Cloud Computing?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Overwhelm systems with traffic, rendering them inaccessible</a:t>
            </a:r>
            <a:endParaRPr sz="2600"/>
          </a:p>
        </p:txBody>
      </p:sp>
      <p:sp>
        <p:nvSpPr>
          <p:cNvPr id="279" name="Google Shape;279;p37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>
                <a:highlight>
                  <a:schemeClr val="accent1"/>
                </a:highlight>
              </a:rPr>
              <a:t>Disrupted services</a:t>
            </a:r>
            <a:r>
              <a:rPr lang="en" sz="1400"/>
              <a:t> impaired availability a</a:t>
            </a:r>
            <a:r>
              <a:rPr lang="en" sz="1400"/>
              <a:t>nd performance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>
                <a:highlight>
                  <a:schemeClr val="accent1"/>
                </a:highlight>
              </a:rPr>
              <a:t>Reputational dama</a:t>
            </a:r>
            <a:r>
              <a:rPr lang="en" sz="1400">
                <a:highlight>
                  <a:schemeClr val="accent1"/>
                </a:highlight>
              </a:rPr>
              <a:t>ge</a:t>
            </a:r>
            <a:r>
              <a:rPr lang="en" sz="1400"/>
              <a:t> negative impact on brand and customer trust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>
                <a:highlight>
                  <a:schemeClr val="accent1"/>
                </a:highlight>
              </a:rPr>
              <a:t>Financial losses</a:t>
            </a:r>
            <a:r>
              <a:rPr lang="en" sz="1400"/>
              <a:t> lost revenue and increased operational costs</a:t>
            </a:r>
            <a:endParaRPr sz="1400"/>
          </a:p>
        </p:txBody>
      </p:sp>
      <p:sp>
        <p:nvSpPr>
          <p:cNvPr id="280" name="Google Shape;280;p37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DDoS Attacks</a:t>
            </a:r>
            <a:endParaRPr sz="2500"/>
          </a:p>
        </p:txBody>
      </p:sp>
      <p:sp>
        <p:nvSpPr>
          <p:cNvPr id="281" name="Google Shape;281;p37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Impact on Cloud Services</a:t>
            </a:r>
            <a:endParaRPr sz="1900"/>
          </a:p>
        </p:txBody>
      </p:sp>
      <p:sp>
        <p:nvSpPr>
          <p:cNvPr id="282" name="Google Shape;282;p37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>
                <a:highlight>
                  <a:schemeClr val="accent1"/>
                </a:highlight>
              </a:rPr>
              <a:t>Robust DDoS protection solutions</a:t>
            </a:r>
            <a:r>
              <a:rPr lang="en" sz="1100"/>
              <a:t> employ advanced mitigation techniques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>
                <a:highlight>
                  <a:schemeClr val="accent1"/>
                </a:highlight>
              </a:rPr>
              <a:t>Network traffic filtering</a:t>
            </a:r>
            <a:r>
              <a:rPr lang="en" sz="1100"/>
              <a:t> identify and block malicious traffic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>
                <a:highlight>
                  <a:schemeClr val="accent1"/>
                </a:highlight>
              </a:rPr>
              <a:t>Cloud provider's security features</a:t>
            </a:r>
            <a:r>
              <a:rPr lang="en" sz="1100"/>
              <a:t> leverage built-in DDoS protection capabilities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>
                <a:highlight>
                  <a:schemeClr val="accent1"/>
                </a:highlight>
              </a:rPr>
              <a:t>Incident response plan</a:t>
            </a:r>
            <a:r>
              <a:rPr lang="en" sz="1100"/>
              <a:t> to quickly mitigate the impact of DDoS attacks</a:t>
            </a:r>
            <a:endParaRPr sz="1100"/>
          </a:p>
        </p:txBody>
      </p:sp>
      <p:sp>
        <p:nvSpPr>
          <p:cNvPr id="283" name="Google Shape;283;p37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Mitigation Strategies</a:t>
            </a:r>
            <a:endParaRPr sz="1900"/>
          </a:p>
        </p:txBody>
      </p:sp>
      <p:sp>
        <p:nvSpPr>
          <p:cNvPr id="284" name="Google Shape;284;p37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 3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8"/>
          <p:cNvSpPr txBox="1"/>
          <p:nvPr>
            <p:ph idx="2" type="body"/>
          </p:nvPr>
        </p:nvSpPr>
        <p:spPr>
          <a:xfrm>
            <a:off x="1188720" y="246888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Collaboration and Best Practices between cloud providers, security vendors, and organizations</a:t>
            </a:r>
            <a:endParaRPr sz="2200"/>
          </a:p>
        </p:txBody>
      </p:sp>
      <p:sp>
        <p:nvSpPr>
          <p:cNvPr id="290" name="Google Shape;290;p38"/>
          <p:cNvSpPr txBox="1"/>
          <p:nvPr>
            <p:ph idx="1" type="body"/>
          </p:nvPr>
        </p:nvSpPr>
        <p:spPr>
          <a:xfrm>
            <a:off x="274320" y="1188720"/>
            <a:ext cx="68124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Importance of Proactive Security</a:t>
            </a:r>
            <a:endParaRPr sz="3100"/>
          </a:p>
        </p:txBody>
      </p:sp>
      <p:sp>
        <p:nvSpPr>
          <p:cNvPr id="291" name="Google Shape;291;p38"/>
          <p:cNvSpPr txBox="1"/>
          <p:nvPr>
            <p:ph idx="3" type="body"/>
          </p:nvPr>
        </p:nvSpPr>
        <p:spPr>
          <a:xfrm>
            <a:off x="2103120" y="374904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highlight>
                  <a:schemeClr val="accent1"/>
                </a:highlight>
              </a:rPr>
              <a:t>Staying Informed</a:t>
            </a:r>
            <a:r>
              <a:rPr lang="en" sz="2300"/>
              <a:t> encourage continuous learning and adaptation to evolving threats</a:t>
            </a:r>
            <a:endParaRPr sz="2300"/>
          </a:p>
        </p:txBody>
      </p:sp>
      <p:sp>
        <p:nvSpPr>
          <p:cNvPr id="292" name="Google Shape;292;p38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Remarks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9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✖"/>
            </a:pPr>
            <a:r>
              <a:rPr lang="en" sz="1900"/>
              <a:t>Rapid digitization of information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✖"/>
            </a:pPr>
            <a:r>
              <a:rPr lang="en" sz="1900"/>
              <a:t>Increased reliance on technology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✖"/>
            </a:pPr>
            <a:r>
              <a:rPr lang="en" sz="1900"/>
              <a:t>Growing threat landscape</a:t>
            </a:r>
            <a:endParaRPr sz="1900"/>
          </a:p>
        </p:txBody>
      </p:sp>
      <p:sp>
        <p:nvSpPr>
          <p:cNvPr id="298" name="Google Shape;298;p39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Protecting sensitive data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Maintaining business continuity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Complying with regulations</a:t>
            </a:r>
            <a:endParaRPr sz="1800"/>
          </a:p>
        </p:txBody>
      </p:sp>
      <p:sp>
        <p:nvSpPr>
          <p:cNvPr id="299" name="Google Shape;299;p39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The Need for Strong Network Security</a:t>
            </a:r>
            <a:endParaRPr sz="2200"/>
          </a:p>
        </p:txBody>
      </p:sp>
      <p:sp>
        <p:nvSpPr>
          <p:cNvPr id="300" name="Google Shape;300;p39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Digital Age</a:t>
            </a:r>
            <a:endParaRPr/>
          </a:p>
        </p:txBody>
      </p:sp>
      <p:sp>
        <p:nvSpPr>
          <p:cNvPr id="301" name="Google Shape;301;p39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 Need for Strong Network Security</a:t>
            </a:r>
            <a:endParaRPr sz="17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0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Malware attacks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Phishing scams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Ransomware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DDoS attacks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Data breaches</a:t>
            </a:r>
            <a:endParaRPr/>
          </a:p>
        </p:txBody>
      </p:sp>
      <p:sp>
        <p:nvSpPr>
          <p:cNvPr id="307" name="Google Shape;307;p40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✖"/>
            </a:pPr>
            <a:r>
              <a:rPr lang="en" sz="1700"/>
              <a:t>Financial loss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✖"/>
            </a:pPr>
            <a:r>
              <a:rPr lang="en" sz="1700"/>
              <a:t>Reputation damage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✖"/>
            </a:pPr>
            <a:r>
              <a:rPr lang="en" sz="1700"/>
              <a:t>Legal repercussions</a:t>
            </a:r>
            <a:endParaRPr sz="1700"/>
          </a:p>
        </p:txBody>
      </p:sp>
      <p:sp>
        <p:nvSpPr>
          <p:cNvPr id="308" name="Google Shape;308;p40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00"/>
              <a:t>Understanding the Threat Landscape</a:t>
            </a:r>
            <a:endParaRPr sz="2300"/>
          </a:p>
        </p:txBody>
      </p:sp>
      <p:sp>
        <p:nvSpPr>
          <p:cNvPr id="309" name="Google Shape;309;p40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 Threats</a:t>
            </a:r>
            <a:endParaRPr/>
          </a:p>
        </p:txBody>
      </p:sp>
      <p:sp>
        <p:nvSpPr>
          <p:cNvPr id="310" name="Google Shape;310;p40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Rising Stakes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✖"/>
            </a:pPr>
            <a:r>
              <a:rPr lang="en" sz="2100"/>
              <a:t>Data moving across networks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✖"/>
            </a:pPr>
            <a:r>
              <a:rPr lang="en" sz="2100"/>
              <a:t>Vulnerable to interception and manipulation</a:t>
            </a:r>
            <a:endParaRPr sz="2100"/>
          </a:p>
        </p:txBody>
      </p:sp>
      <p:sp>
        <p:nvSpPr>
          <p:cNvPr id="316" name="Google Shape;316;p41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✖"/>
            </a:pPr>
            <a:r>
              <a:rPr lang="en" sz="2300"/>
              <a:t>Data stored on devices and servers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✖"/>
            </a:pPr>
            <a:r>
              <a:rPr lang="en" sz="2300"/>
              <a:t>Target of unauthorized access and theft</a:t>
            </a:r>
            <a:endParaRPr sz="2300"/>
          </a:p>
        </p:txBody>
      </p:sp>
      <p:sp>
        <p:nvSpPr>
          <p:cNvPr id="317" name="Google Shape;317;p4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 Transit and at Rest</a:t>
            </a:r>
            <a:endParaRPr/>
          </a:p>
        </p:txBody>
      </p:sp>
      <p:sp>
        <p:nvSpPr>
          <p:cNvPr id="318" name="Google Shape;318;p41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 Transit</a:t>
            </a:r>
            <a:endParaRPr/>
          </a:p>
        </p:txBody>
      </p:sp>
      <p:sp>
        <p:nvSpPr>
          <p:cNvPr id="319" name="Google Shape;319;p41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at Rest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2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✖"/>
            </a:pPr>
            <a:r>
              <a:rPr lang="en" sz="1300"/>
              <a:t>Monitoring network traffic for suspicious activity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✖"/>
            </a:pPr>
            <a:r>
              <a:rPr lang="en" sz="1300"/>
              <a:t>Detecting and alerting on potential threats</a:t>
            </a:r>
            <a:endParaRPr sz="1300"/>
          </a:p>
        </p:txBody>
      </p:sp>
      <p:sp>
        <p:nvSpPr>
          <p:cNvPr id="325" name="Google Shape;325;p42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Implementing strong authentication and authorization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Limiting access to sensitive data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Regular Security Audits and Penetration Testing: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Identifying vulnerabilities and weaknesses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Implementing corrective measures</a:t>
            </a:r>
            <a:endParaRPr sz="1600"/>
          </a:p>
        </p:txBody>
      </p:sp>
      <p:sp>
        <p:nvSpPr>
          <p:cNvPr id="326" name="Google Shape;326;p42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Security Measures</a:t>
            </a:r>
            <a:endParaRPr/>
          </a:p>
        </p:txBody>
      </p:sp>
      <p:sp>
        <p:nvSpPr>
          <p:cNvPr id="327" name="Google Shape;327;p42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Encryption</a:t>
            </a:r>
            <a:endParaRPr/>
          </a:p>
        </p:txBody>
      </p:sp>
      <p:sp>
        <p:nvSpPr>
          <p:cNvPr id="328" name="Google Shape;328;p42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✖"/>
            </a:pPr>
            <a:r>
              <a:rPr lang="en" sz="1700"/>
              <a:t>Filtering network traffic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✖"/>
            </a:pPr>
            <a:r>
              <a:rPr lang="en" sz="1700"/>
              <a:t>Preventing unauthorized access</a:t>
            </a:r>
            <a:endParaRPr sz="1700"/>
          </a:p>
        </p:txBody>
      </p:sp>
      <p:sp>
        <p:nvSpPr>
          <p:cNvPr id="329" name="Google Shape;329;p42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Secure Access Control</a:t>
            </a:r>
            <a:endParaRPr/>
          </a:p>
        </p:txBody>
      </p:sp>
      <p:sp>
        <p:nvSpPr>
          <p:cNvPr id="330" name="Google Shape;330;p42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Firewalls</a:t>
            </a:r>
            <a:endParaRPr/>
          </a:p>
        </p:txBody>
      </p:sp>
      <p:sp>
        <p:nvSpPr>
          <p:cNvPr id="331" name="Google Shape;331;p42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Intrusion Detection Systems (IDS)</a:t>
            </a:r>
            <a:endParaRPr/>
          </a:p>
        </p:txBody>
      </p:sp>
      <p:sp>
        <p:nvSpPr>
          <p:cNvPr id="332" name="Google Shape;332;p42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✖"/>
            </a:pPr>
            <a:r>
              <a:rPr lang="en" sz="1400"/>
              <a:t>Converting data into unreadable code</a:t>
            </a:r>
            <a:endParaRPr sz="14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✖"/>
            </a:pPr>
            <a:r>
              <a:rPr lang="en" sz="1400"/>
              <a:t>Protecting data both in transit and at rest</a:t>
            </a:r>
            <a:endParaRPr sz="1400"/>
          </a:p>
        </p:txBody>
      </p:sp>
      <p:sp>
        <p:nvSpPr>
          <p:cNvPr id="333" name="Google Shape;333;p42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Identifying vulnerabilities and weaknesses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Implementing corrective measures</a:t>
            </a:r>
            <a:endParaRPr sz="1400"/>
          </a:p>
        </p:txBody>
      </p:sp>
      <p:sp>
        <p:nvSpPr>
          <p:cNvPr id="334" name="Google Shape;334;p42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Regular Security Audits and Penetration Testing</a:t>
            </a:r>
            <a:endParaRPr sz="1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3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Educating employees about security threats and best practices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Promoting a security-conscious culture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43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Keeping software and systems up-to-date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Addressing vulnerabilities promptly</a:t>
            </a:r>
            <a:endParaRPr sz="1600"/>
          </a:p>
        </p:txBody>
      </p:sp>
      <p:sp>
        <p:nvSpPr>
          <p:cNvPr id="341" name="Google Shape;341;p43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Employee Training and Awareness</a:t>
            </a:r>
            <a:endParaRPr/>
          </a:p>
        </p:txBody>
      </p:sp>
      <p:sp>
        <p:nvSpPr>
          <p:cNvPr id="342" name="Google Shape;342;p43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Regular Patch Management</a:t>
            </a:r>
            <a:endParaRPr/>
          </a:p>
        </p:txBody>
      </p:sp>
      <p:sp>
        <p:nvSpPr>
          <p:cNvPr id="343" name="Google Shape;343;p43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Having a plan in place to respond to security incidents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Minimizing damage and restoring operations</a:t>
            </a:r>
            <a:endParaRPr sz="1500"/>
          </a:p>
        </p:txBody>
      </p:sp>
      <p:sp>
        <p:nvSpPr>
          <p:cNvPr id="344" name="Google Shape;344;p43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Incident Response Plan</a:t>
            </a:r>
            <a:endParaRPr/>
          </a:p>
        </p:txBody>
      </p:sp>
      <p:sp>
        <p:nvSpPr>
          <p:cNvPr id="345" name="Google Shape;345;p4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00"/>
              <a:t>Best Practices for Strong Network Security</a:t>
            </a:r>
            <a:endParaRPr sz="1900"/>
          </a:p>
        </p:txBody>
      </p:sp>
      <p:sp>
        <p:nvSpPr>
          <p:cNvPr id="346" name="Google Shape;346;p43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Backup and Recovery</a:t>
            </a:r>
            <a:endParaRPr/>
          </a:p>
        </p:txBody>
      </p:sp>
      <p:sp>
        <p:nvSpPr>
          <p:cNvPr id="347" name="Google Shape;347;p43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Protecting data from loss or corruption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Enabling quick recovery in case of a breach</a:t>
            </a:r>
            <a:endParaRPr sz="15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4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✖"/>
            </a:pPr>
            <a:r>
              <a:rPr lang="en" sz="2000"/>
              <a:t>Investing in strong network security is essential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✖"/>
            </a:pPr>
            <a:r>
              <a:rPr lang="en" sz="2000"/>
              <a:t>Staying ahead of evolving threats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4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✖"/>
            </a:pPr>
            <a:r>
              <a:rPr lang="en" sz="2100"/>
              <a:t>Working with IT teams and security experts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✖"/>
            </a:pPr>
            <a:r>
              <a:rPr lang="en" sz="2100"/>
              <a:t>Implementing a layered security strategy</a:t>
            </a:r>
            <a:endParaRPr sz="2100"/>
          </a:p>
        </p:txBody>
      </p:sp>
      <p:sp>
        <p:nvSpPr>
          <p:cNvPr id="354" name="Google Shape;354;p44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Importance of Proactive Security</a:t>
            </a:r>
            <a:endParaRPr sz="1800"/>
          </a:p>
        </p:txBody>
      </p:sp>
      <p:sp>
        <p:nvSpPr>
          <p:cNvPr id="355" name="Google Shape;355;p44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Collaborative Approach</a:t>
            </a:r>
            <a:endParaRPr sz="1800"/>
          </a:p>
        </p:txBody>
      </p:sp>
      <p:sp>
        <p:nvSpPr>
          <p:cNvPr id="356" name="Google Shape;356;p44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✖"/>
            </a:pPr>
            <a:r>
              <a:rPr lang="en" sz="1900"/>
              <a:t>Protecting your organization's valuable assets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✖"/>
            </a:pPr>
            <a:r>
              <a:rPr lang="en" sz="1900"/>
              <a:t>Building a resilient and secure digital infrastructure</a:t>
            </a:r>
            <a:endParaRPr sz="1900"/>
          </a:p>
        </p:txBody>
      </p:sp>
      <p:sp>
        <p:nvSpPr>
          <p:cNvPr id="357" name="Google Shape;357;p44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Safeguarding Your Digital Future</a:t>
            </a:r>
            <a:endParaRPr sz="1800"/>
          </a:p>
        </p:txBody>
      </p:sp>
      <p:sp>
        <p:nvSpPr>
          <p:cNvPr id="358" name="Google Shape;358;p4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Remarks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5"/>
          <p:cNvSpPr txBox="1"/>
          <p:nvPr>
            <p:ph idx="2" type="body"/>
          </p:nvPr>
        </p:nvSpPr>
        <p:spPr>
          <a:xfrm>
            <a:off x="274320" y="1371588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today's digital age, the cloud has become an indispensable tool for businesses of all sizes</a:t>
            </a:r>
            <a:endParaRPr/>
          </a:p>
        </p:txBody>
      </p:sp>
      <p:sp>
        <p:nvSpPr>
          <p:cNvPr id="364" name="Google Shape;364;p45"/>
          <p:cNvSpPr txBox="1"/>
          <p:nvPr>
            <p:ph idx="4" type="body"/>
          </p:nvPr>
        </p:nvSpPr>
        <p:spPr>
          <a:xfrm>
            <a:off x="2103120" y="301752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However, with these benefits comes a new set of challenges, particularly in the realm of security</a:t>
            </a:r>
            <a:endParaRPr/>
          </a:p>
        </p:txBody>
      </p:sp>
      <p:sp>
        <p:nvSpPr>
          <p:cNvPr id="365" name="Google Shape;365;p45"/>
          <p:cNvSpPr txBox="1"/>
          <p:nvPr>
            <p:ph idx="1" type="body"/>
          </p:nvPr>
        </p:nvSpPr>
        <p:spPr>
          <a:xfrm>
            <a:off x="1188720" y="219456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offers scalability, flexibility, and cost-effectiveness, enabling organizations to innovate and grow at an unprecedented pace</a:t>
            </a:r>
            <a:endParaRPr/>
          </a:p>
        </p:txBody>
      </p:sp>
      <p:sp>
        <p:nvSpPr>
          <p:cNvPr id="366" name="Google Shape;366;p45"/>
          <p:cNvSpPr txBox="1"/>
          <p:nvPr>
            <p:ph idx="3" type="body"/>
          </p:nvPr>
        </p:nvSpPr>
        <p:spPr>
          <a:xfrm>
            <a:off x="3017520" y="384048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more and more sensitive data migrates to the cloud, the need for a robust security strategy becomes</a:t>
            </a:r>
            <a:r>
              <a:rPr lang="en"/>
              <a:t> </a:t>
            </a:r>
            <a:r>
              <a:rPr lang="en"/>
              <a:t>paramount</a:t>
            </a:r>
            <a:endParaRPr/>
          </a:p>
        </p:txBody>
      </p:sp>
      <p:sp>
        <p:nvSpPr>
          <p:cNvPr id="367" name="Google Shape;367;p4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700"/>
              <a:t>The Importance of a Robust Security Strategy</a:t>
            </a:r>
            <a:endParaRPr sz="17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6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SzPts val="3100"/>
              <a:buChar char="✖"/>
            </a:pPr>
            <a:r>
              <a:rPr lang="en" sz="3100"/>
              <a:t>Misconfigurations</a:t>
            </a:r>
            <a:endParaRPr sz="3100"/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SzPts val="3100"/>
              <a:buChar char="✖"/>
            </a:pPr>
            <a:r>
              <a:rPr lang="en" sz="3100"/>
              <a:t>Insider threats</a:t>
            </a:r>
            <a:endParaRPr sz="3100"/>
          </a:p>
        </p:txBody>
      </p:sp>
      <p:sp>
        <p:nvSpPr>
          <p:cNvPr id="373" name="Google Shape;373;p46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Cloud providers are responsible for securing the infrastructure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✖"/>
            </a:pPr>
            <a:r>
              <a:rPr lang="en" sz="1700"/>
              <a:t>Organizations are responsible for securing their data and applications</a:t>
            </a:r>
            <a:endParaRPr sz="1700"/>
          </a:p>
        </p:txBody>
      </p:sp>
      <p:sp>
        <p:nvSpPr>
          <p:cNvPr id="374" name="Google Shape;374;p4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800"/>
              <a:t>Understanding the Cloud Security Landscape</a:t>
            </a:r>
            <a:endParaRPr b="1" sz="1800"/>
          </a:p>
        </p:txBody>
      </p:sp>
      <p:sp>
        <p:nvSpPr>
          <p:cNvPr id="375" name="Google Shape;375;p46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Denial-of-service (DoS) attacks</a:t>
            </a:r>
            <a:endParaRPr/>
          </a:p>
        </p:txBody>
      </p:sp>
      <p:sp>
        <p:nvSpPr>
          <p:cNvPr id="376" name="Google Shape;376;p46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✖"/>
            </a:pPr>
            <a:r>
              <a:rPr lang="en" sz="3000"/>
              <a:t>Data breaches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✖"/>
            </a:pPr>
            <a:r>
              <a:rPr lang="en" sz="3000"/>
              <a:t>Malware attacks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377" name="Google Shape;377;p46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Shared Responsibility Model</a:t>
            </a:r>
            <a:endParaRPr sz="1700"/>
          </a:p>
        </p:txBody>
      </p:sp>
      <p:sp>
        <p:nvSpPr>
          <p:cNvPr id="378" name="Google Shape;378;p46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Cloud Security Threats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✖"/>
            </a:pPr>
            <a:r>
              <a:rPr lang="en" sz="1300"/>
              <a:t>Owned and operated by a third-party cloud service provider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✖"/>
            </a:pPr>
            <a:r>
              <a:rPr lang="en" sz="1300"/>
              <a:t>Resources are shared with multiple organizations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✖"/>
            </a:pPr>
            <a:r>
              <a:rPr i="1" lang="en" sz="1300">
                <a:highlight>
                  <a:schemeClr val="accent5"/>
                </a:highlight>
              </a:rPr>
              <a:t>Example</a:t>
            </a:r>
            <a:r>
              <a:rPr lang="en" sz="1300"/>
              <a:t> Amazon Web Services (AWS), Microsoft Azure, Google Cloud Platform (GCP)</a:t>
            </a:r>
            <a:endParaRPr sz="1300"/>
          </a:p>
        </p:txBody>
      </p:sp>
      <p:sp>
        <p:nvSpPr>
          <p:cNvPr id="130" name="Google Shape;130;p20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 of Cloud Computing</a:t>
            </a:r>
            <a:endParaRPr/>
          </a:p>
        </p:txBody>
      </p:sp>
      <p:sp>
        <p:nvSpPr>
          <p:cNvPr id="131" name="Google Shape;131;p20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Dedicated cloud infrastructure for a single organization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Can be on-premises or off-premises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i="1" lang="en" sz="1600">
                <a:highlight>
                  <a:schemeClr val="accent5"/>
                </a:highlight>
              </a:rPr>
              <a:t>Example</a:t>
            </a:r>
            <a:r>
              <a:rPr lang="en" sz="1600"/>
              <a:t> Self-managed data center</a:t>
            </a:r>
            <a:endParaRPr sz="1600"/>
          </a:p>
        </p:txBody>
      </p:sp>
      <p:sp>
        <p:nvSpPr>
          <p:cNvPr id="132" name="Google Shape;132;p20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Cloud</a:t>
            </a:r>
            <a:endParaRPr/>
          </a:p>
        </p:txBody>
      </p:sp>
      <p:sp>
        <p:nvSpPr>
          <p:cNvPr id="133" name="Google Shape;133;p20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Private Cloud</a:t>
            </a:r>
            <a:endParaRPr/>
          </a:p>
        </p:txBody>
      </p:sp>
      <p:sp>
        <p:nvSpPr>
          <p:cNvPr id="134" name="Google Shape;134;p20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Combines public and private clouds, allowing data and applications to be seamlessly moved between the two ones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Provides flexibility and enhanced security</a:t>
            </a:r>
            <a:endParaRPr sz="1500"/>
          </a:p>
        </p:txBody>
      </p:sp>
      <p:sp>
        <p:nvSpPr>
          <p:cNvPr id="135" name="Google Shape;135;p20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Hybrid Cloud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7"/>
          <p:cNvSpPr txBox="1"/>
          <p:nvPr>
            <p:ph idx="1" type="body"/>
          </p:nvPr>
        </p:nvSpPr>
        <p:spPr>
          <a:xfrm>
            <a:off x="3657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implement strong password policies and multi-factor authentication (MFA).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Grant least privilege access to resources.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Regularly review and revoke access permissions.</a:t>
            </a:r>
            <a:endParaRPr sz="1000"/>
          </a:p>
        </p:txBody>
      </p:sp>
      <p:sp>
        <p:nvSpPr>
          <p:cNvPr id="384" name="Google Shape;384;p47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E</a:t>
            </a:r>
            <a:r>
              <a:rPr lang="en" sz="1300"/>
              <a:t>ncrypt data both at rest and in transit.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Use industry-standard encryption algorithms.</a:t>
            </a:r>
            <a:endParaRPr sz="1300"/>
          </a:p>
        </p:txBody>
      </p:sp>
      <p:sp>
        <p:nvSpPr>
          <p:cNvPr id="385" name="Google Shape;385;p47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Strong Identity and Access Management (IAM)</a:t>
            </a:r>
            <a:endParaRPr sz="1300"/>
          </a:p>
        </p:txBody>
      </p:sp>
      <p:sp>
        <p:nvSpPr>
          <p:cNvPr id="386" name="Google Shape;386;p47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Encryption</a:t>
            </a:r>
            <a:endParaRPr/>
          </a:p>
        </p:txBody>
      </p:sp>
      <p:sp>
        <p:nvSpPr>
          <p:cNvPr id="387" name="Google Shape;387;p47"/>
          <p:cNvSpPr txBox="1"/>
          <p:nvPr>
            <p:ph idx="5" type="body"/>
          </p:nvPr>
        </p:nvSpPr>
        <p:spPr>
          <a:xfrm>
            <a:off x="398305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Utilize firewalls, intrusion detection systems (IDS), and intrusion prevention systems (IPS).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Segment networks to limit the impact of potential breaches.</a:t>
            </a:r>
            <a:endParaRPr/>
          </a:p>
        </p:txBody>
      </p:sp>
      <p:sp>
        <p:nvSpPr>
          <p:cNvPr id="388" name="Google Shape;388;p47"/>
          <p:cNvSpPr txBox="1"/>
          <p:nvPr>
            <p:ph idx="6" type="subTitle"/>
          </p:nvPr>
        </p:nvSpPr>
        <p:spPr>
          <a:xfrm>
            <a:off x="3657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Security</a:t>
            </a:r>
            <a:endParaRPr/>
          </a:p>
        </p:txBody>
      </p:sp>
      <p:sp>
        <p:nvSpPr>
          <p:cNvPr id="389" name="Google Shape;389;p47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30"/>
              <a:t>Building a Secure Cloud Foundation</a:t>
            </a:r>
            <a:endParaRPr sz="2230"/>
          </a:p>
        </p:txBody>
      </p:sp>
      <p:sp>
        <p:nvSpPr>
          <p:cNvPr id="390" name="Google Shape;390;p47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Regular Security Assessments</a:t>
            </a:r>
            <a:endParaRPr/>
          </a:p>
        </p:txBody>
      </p:sp>
      <p:sp>
        <p:nvSpPr>
          <p:cNvPr id="391" name="Google Shape;391;p47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Conduct regular vulnerability assessments and penetration testing.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Stay updated on the latest security threats and patches.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7"/>
          <p:cNvSpPr txBox="1"/>
          <p:nvPr>
            <p:ph idx="9" type="body"/>
          </p:nvPr>
        </p:nvSpPr>
        <p:spPr>
          <a:xfrm>
            <a:off x="398305" y="4114800"/>
            <a:ext cx="40497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Develop a comprehensive incident response plan.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Test the plan regularly to ensure its effectiveness.</a:t>
            </a:r>
            <a:endParaRPr/>
          </a:p>
        </p:txBody>
      </p:sp>
      <p:sp>
        <p:nvSpPr>
          <p:cNvPr id="393" name="Google Shape;393;p47"/>
          <p:cNvSpPr txBox="1"/>
          <p:nvPr>
            <p:ph idx="13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Incident Response Plan</a:t>
            </a:r>
            <a:endParaRPr/>
          </a:p>
        </p:txBody>
      </p:sp>
      <p:sp>
        <p:nvSpPr>
          <p:cNvPr id="394" name="Google Shape;394;p47"/>
          <p:cNvSpPr txBox="1"/>
          <p:nvPr>
            <p:ph idx="14" type="subTitle"/>
          </p:nvPr>
        </p:nvSpPr>
        <p:spPr>
          <a:xfrm>
            <a:off x="4663455" y="3749155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Employee Training and Awareness</a:t>
            </a:r>
            <a:endParaRPr/>
          </a:p>
        </p:txBody>
      </p:sp>
      <p:sp>
        <p:nvSpPr>
          <p:cNvPr id="395" name="Google Shape;395;p47"/>
          <p:cNvSpPr txBox="1"/>
          <p:nvPr>
            <p:ph idx="15" type="body"/>
          </p:nvPr>
        </p:nvSpPr>
        <p:spPr>
          <a:xfrm>
            <a:off x="4663440" y="41148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Educate employees about security best practices.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Conduct regular security awareness training.</a:t>
            </a:r>
            <a:endParaRPr sz="13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8"/>
          <p:cNvSpPr txBox="1"/>
          <p:nvPr>
            <p:ph idx="2" type="body"/>
          </p:nvPr>
        </p:nvSpPr>
        <p:spPr>
          <a:xfrm>
            <a:off x="274320" y="1371588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Choose a Reputable Cloud Provider</a:t>
            </a:r>
            <a:r>
              <a:rPr lang="en"/>
              <a:t> select a provider with a strong security track record</a:t>
            </a:r>
            <a:endParaRPr/>
          </a:p>
        </p:txBody>
      </p:sp>
      <p:sp>
        <p:nvSpPr>
          <p:cNvPr id="401" name="Google Shape;401;p48"/>
          <p:cNvSpPr txBox="1"/>
          <p:nvPr>
            <p:ph idx="4" type="body"/>
          </p:nvPr>
        </p:nvSpPr>
        <p:spPr>
          <a:xfrm>
            <a:off x="2103120" y="283464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Monitor and Log Activity</a:t>
            </a:r>
            <a:r>
              <a:rPr lang="en"/>
              <a:t> continuously monitor your cloud environment for suspicious activity.</a:t>
            </a:r>
            <a:endParaRPr/>
          </a:p>
        </p:txBody>
      </p:sp>
      <p:sp>
        <p:nvSpPr>
          <p:cNvPr id="402" name="Google Shape;402;p48"/>
          <p:cNvSpPr txBox="1"/>
          <p:nvPr>
            <p:ph idx="1" type="body"/>
          </p:nvPr>
        </p:nvSpPr>
        <p:spPr>
          <a:xfrm>
            <a:off x="1188720" y="210312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Stay Updated with Security Patches</a:t>
            </a:r>
            <a:r>
              <a:rPr lang="en"/>
              <a:t> regularly apply security patches to your cloud infrastructure</a:t>
            </a:r>
            <a:endParaRPr/>
          </a:p>
        </p:txBody>
      </p:sp>
      <p:sp>
        <p:nvSpPr>
          <p:cNvPr id="403" name="Google Shape;403;p48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Best Practices for</a:t>
            </a:r>
            <a:br>
              <a:rPr lang="en" sz="2020"/>
            </a:br>
            <a:r>
              <a:rPr lang="en" sz="2020"/>
              <a:t>Secure Cloud Environment</a:t>
            </a:r>
            <a:endParaRPr sz="2020"/>
          </a:p>
        </p:txBody>
      </p:sp>
      <p:sp>
        <p:nvSpPr>
          <p:cNvPr id="404" name="Google Shape;404;p48"/>
          <p:cNvSpPr txBox="1"/>
          <p:nvPr>
            <p:ph idx="3" type="body"/>
          </p:nvPr>
        </p:nvSpPr>
        <p:spPr>
          <a:xfrm>
            <a:off x="3017520" y="356616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Implement Security Automation</a:t>
            </a:r>
            <a:r>
              <a:rPr lang="en"/>
              <a:t> automate security tasks to improve efficiency and reduce human error.</a:t>
            </a:r>
            <a:endParaRPr b="1"/>
          </a:p>
        </p:txBody>
      </p:sp>
      <p:sp>
        <p:nvSpPr>
          <p:cNvPr id="405" name="Google Shape;405;p48"/>
          <p:cNvSpPr txBox="1"/>
          <p:nvPr>
            <p:ph idx="5" type="body"/>
          </p:nvPr>
        </p:nvSpPr>
        <p:spPr>
          <a:xfrm>
            <a:off x="3931920" y="4297680"/>
            <a:ext cx="4389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Collaborate with Security Experts</a:t>
            </a:r>
            <a:r>
              <a:rPr lang="en"/>
              <a:t> seek expert advice to strengthen your security posture.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9"/>
          <p:cNvSpPr txBox="1"/>
          <p:nvPr>
            <p:ph idx="1" type="body"/>
          </p:nvPr>
        </p:nvSpPr>
        <p:spPr>
          <a:xfrm>
            <a:off x="274320" y="1188720"/>
            <a:ext cx="68124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By adopting a proactive and comprehensive security strategy, organizations can mitigate risks and protect their valuable assets in the cloud</a:t>
            </a:r>
            <a:endParaRPr sz="2100"/>
          </a:p>
        </p:txBody>
      </p:sp>
      <p:sp>
        <p:nvSpPr>
          <p:cNvPr id="411" name="Google Shape;411;p49"/>
          <p:cNvSpPr txBox="1"/>
          <p:nvPr>
            <p:ph idx="2" type="body"/>
          </p:nvPr>
        </p:nvSpPr>
        <p:spPr>
          <a:xfrm>
            <a:off x="1188720" y="246888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A secure cloud foundation is essential for building trust with customers and partners.</a:t>
            </a:r>
            <a:endParaRPr sz="4400"/>
          </a:p>
        </p:txBody>
      </p:sp>
      <p:sp>
        <p:nvSpPr>
          <p:cNvPr id="412" name="Google Shape;412;p49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Remarks</a:t>
            </a:r>
            <a:endParaRPr/>
          </a:p>
        </p:txBody>
      </p:sp>
      <p:sp>
        <p:nvSpPr>
          <p:cNvPr id="413" name="Google Shape;413;p49"/>
          <p:cNvSpPr txBox="1"/>
          <p:nvPr>
            <p:ph idx="3" type="body"/>
          </p:nvPr>
        </p:nvSpPr>
        <p:spPr>
          <a:xfrm>
            <a:off x="2103120" y="374904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Remember, security is not an afterthought; it should be an integral part of your cloud journey from the very beginning</a:t>
            </a:r>
            <a:endParaRPr sz="20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 of Cloud Computing</a:t>
            </a:r>
            <a:endParaRPr/>
          </a:p>
        </p:txBody>
      </p:sp>
      <p:pic>
        <p:nvPicPr>
          <p:cNvPr id="141" name="Google Shape;141;p2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2988" y="1379559"/>
            <a:ext cx="5578025" cy="3005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Four Cloud Options</a:t>
            </a: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 rotWithShape="1">
          <a:blip r:embed="rId3">
            <a:alphaModFix/>
          </a:blip>
          <a:srcRect b="8620" l="0" r="0" t="21297"/>
          <a:stretch/>
        </p:blipFill>
        <p:spPr>
          <a:xfrm>
            <a:off x="1114500" y="1537024"/>
            <a:ext cx="6914999" cy="2907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vs Private</a:t>
            </a:r>
            <a:endParaRPr/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5274" y="1747481"/>
            <a:ext cx="3657600" cy="2225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vs Private</a:t>
            </a:r>
            <a:endParaRPr/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3549" y="1292950"/>
            <a:ext cx="3736899" cy="35625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vs Private</a:t>
            </a:r>
            <a:endParaRPr/>
          </a:p>
        </p:txBody>
      </p:sp>
      <p:pic>
        <p:nvPicPr>
          <p:cNvPr id="165" name="Google Shape;1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5450" y="1307650"/>
            <a:ext cx="5126800" cy="31068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33445"/>
              <a:buNone/>
            </a:pPr>
            <a:r>
              <a:rPr lang="en" sz="2960"/>
              <a:t>Benefits of Cloud Computing</a:t>
            </a:r>
            <a:endParaRPr sz="2960"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914400" y="2011680"/>
            <a:ext cx="393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accent1"/>
                </a:highlight>
              </a:rPr>
              <a:t>Scalability</a:t>
            </a:r>
            <a:r>
              <a:rPr lang="en"/>
              <a:t> easily scale resources up or down to meet changing demands</a:t>
            </a:r>
            <a:endParaRPr/>
          </a:p>
        </p:txBody>
      </p:sp>
      <p:sp>
        <p:nvSpPr>
          <p:cNvPr id="172" name="Google Shape;172;p26"/>
          <p:cNvSpPr txBox="1"/>
          <p:nvPr>
            <p:ph idx="6" type="body"/>
          </p:nvPr>
        </p:nvSpPr>
        <p:spPr>
          <a:xfrm>
            <a:off x="3474720" y="4572000"/>
            <a:ext cx="393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accent1"/>
                </a:highlight>
              </a:rPr>
              <a:t>Flexibility</a:t>
            </a:r>
            <a:r>
              <a:rPr lang="en"/>
              <a:t> access resources from anywhere with an internet connection</a:t>
            </a:r>
            <a:endParaRPr/>
          </a:p>
        </p:txBody>
      </p:sp>
      <p:sp>
        <p:nvSpPr>
          <p:cNvPr id="173" name="Google Shape;173;p26"/>
          <p:cNvSpPr txBox="1"/>
          <p:nvPr>
            <p:ph idx="4" type="body"/>
          </p:nvPr>
        </p:nvSpPr>
        <p:spPr>
          <a:xfrm>
            <a:off x="1554480" y="2651760"/>
            <a:ext cx="393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accent1"/>
                </a:highlight>
              </a:rPr>
              <a:t>Reliability</a:t>
            </a:r>
            <a:r>
              <a:rPr lang="en"/>
              <a:t> high availability and disaster recovery capabilities</a:t>
            </a:r>
            <a:endParaRPr/>
          </a:p>
        </p:txBody>
      </p:sp>
      <p:sp>
        <p:nvSpPr>
          <p:cNvPr id="174" name="Google Shape;174;p26"/>
          <p:cNvSpPr txBox="1"/>
          <p:nvPr>
            <p:ph idx="5" type="body"/>
          </p:nvPr>
        </p:nvSpPr>
        <p:spPr>
          <a:xfrm>
            <a:off x="2834640" y="3931920"/>
            <a:ext cx="393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accent1"/>
                </a:highlight>
              </a:rPr>
              <a:t>Security</a:t>
            </a:r>
            <a:r>
              <a:rPr lang="en"/>
              <a:t> robust security measures to protect data</a:t>
            </a:r>
            <a:endParaRPr/>
          </a:p>
        </p:txBody>
      </p:sp>
      <p:sp>
        <p:nvSpPr>
          <p:cNvPr id="175" name="Google Shape;175;p26"/>
          <p:cNvSpPr txBox="1"/>
          <p:nvPr>
            <p:ph idx="2" type="body"/>
          </p:nvPr>
        </p:nvSpPr>
        <p:spPr>
          <a:xfrm>
            <a:off x="274320" y="1371588"/>
            <a:ext cx="393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accent1"/>
                </a:highlight>
              </a:rPr>
              <a:t>Cost-Effective</a:t>
            </a:r>
            <a:r>
              <a:rPr lang="en"/>
              <a:t> pay only for the resources you use</a:t>
            </a:r>
            <a:endParaRPr/>
          </a:p>
        </p:txBody>
      </p:sp>
      <p:sp>
        <p:nvSpPr>
          <p:cNvPr id="176" name="Google Shape;176;p26"/>
          <p:cNvSpPr txBox="1"/>
          <p:nvPr>
            <p:ph idx="3" type="body"/>
          </p:nvPr>
        </p:nvSpPr>
        <p:spPr>
          <a:xfrm>
            <a:off x="2194560" y="3291840"/>
            <a:ext cx="3931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accent1"/>
                </a:highlight>
              </a:rPr>
              <a:t>Performance</a:t>
            </a:r>
            <a:r>
              <a:rPr lang="en"/>
              <a:t> improved performance and faster innovation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xC">
  <a:themeElements>
    <a:clrScheme name="Simple Light">
      <a:dk1>
        <a:srgbClr val="1D1D1D"/>
      </a:dk1>
      <a:lt1>
        <a:srgbClr val="FFFFF0"/>
      </a:lt1>
      <a:dk2>
        <a:srgbClr val="51BD85"/>
      </a:dk2>
      <a:lt2>
        <a:srgbClr val="FF6652"/>
      </a:lt2>
      <a:accent1>
        <a:srgbClr val="FFE534"/>
      </a:accent1>
      <a:accent2>
        <a:srgbClr val="FFBBDC"/>
      </a:accent2>
      <a:accent3>
        <a:srgbClr val="6AD2E6"/>
      </a:accent3>
      <a:accent4>
        <a:srgbClr val="DBC89F"/>
      </a:accent4>
      <a:accent5>
        <a:srgbClr val="D8E4D6"/>
      </a:accent5>
      <a:accent6>
        <a:srgbClr val="FFFFFF"/>
      </a:accent6>
      <a:hlink>
        <a:srgbClr val="6AD2E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